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5" r:id="rId2"/>
    <p:sldId id="306" r:id="rId3"/>
    <p:sldId id="309" r:id="rId4"/>
    <p:sldId id="307" r:id="rId5"/>
    <p:sldId id="308" r:id="rId6"/>
    <p:sldId id="310" r:id="rId7"/>
    <p:sldId id="311" r:id="rId8"/>
    <p:sldId id="318" r:id="rId9"/>
    <p:sldId id="314" r:id="rId10"/>
    <p:sldId id="316" r:id="rId11"/>
    <p:sldId id="313" r:id="rId12"/>
    <p:sldId id="315" r:id="rId13"/>
    <p:sldId id="317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5DD"/>
    <a:srgbClr val="4A63E2"/>
    <a:srgbClr val="1E1686"/>
    <a:srgbClr val="545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19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0E4F6-C71D-4A98-87D9-BDAC1158FAE6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ABB0B-928B-465F-946F-52DC14651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7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 point and point sources include:</a:t>
            </a:r>
          </a:p>
          <a:p>
            <a:r>
              <a:rPr lang="en-US" dirty="0"/>
              <a:t>Wastewater treatment plants, septic tanks, runoff, wildlife, industrial waste, boats, marinas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ABB0B-928B-465F-946F-52DC146512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AA18-08DE-4071-9FCE-C13101CCF46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5852-FEEB-45E3-AE00-4E78AD33A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AA18-08DE-4071-9FCE-C13101CCF46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5852-FEEB-45E3-AE00-4E78AD33A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AA18-08DE-4071-9FCE-C13101CCF46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5852-FEEB-45E3-AE00-4E78AD33A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AA18-08DE-4071-9FCE-C13101CCF46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5852-FEEB-45E3-AE00-4E78AD33A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AA18-08DE-4071-9FCE-C13101CCF46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5852-FEEB-45E3-AE00-4E78AD33A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AA18-08DE-4071-9FCE-C13101CCF46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5852-FEEB-45E3-AE00-4E78AD33A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AA18-08DE-4071-9FCE-C13101CCF46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5852-FEEB-45E3-AE00-4E78AD33A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AA18-08DE-4071-9FCE-C13101CCF46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5852-FEEB-45E3-AE00-4E78AD33A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AA18-08DE-4071-9FCE-C13101CCF46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5852-FEEB-45E3-AE00-4E78AD33A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AA18-08DE-4071-9FCE-C13101CCF46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5852-FEEB-45E3-AE00-4E78AD33A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AA18-08DE-4071-9FCE-C13101CCF46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535852-FEEB-45E3-AE00-4E78AD33AA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EAA18-08DE-4071-9FCE-C13101CCF46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535852-FEEB-45E3-AE00-4E78AD33AA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851648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of Aquaculture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854696" cy="1524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Jill Fleiger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Administrator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S Calhoun Street, Suite 217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Tallahassee, FL, 32311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850-617-7600</a:t>
            </a:r>
          </a:p>
        </p:txBody>
      </p:sp>
      <p:pic>
        <p:nvPicPr>
          <p:cNvPr id="3076" name="Picture 3" descr="Powerpoint 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3075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6477000" cy="309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745" y="254794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100" dirty="0"/>
              <a:t>How do we monitor </a:t>
            </a:r>
            <a:br>
              <a:rPr lang="en-US" sz="4100" dirty="0"/>
            </a:br>
            <a:r>
              <a:rPr lang="en-US" sz="4100" dirty="0"/>
              <a:t>water quality?</a:t>
            </a:r>
          </a:p>
        </p:txBody>
      </p:sp>
      <p:sp>
        <p:nvSpPr>
          <p:cNvPr id="9219" name="Subtitle 2"/>
          <p:cNvSpPr>
            <a:spLocks noGrp="1"/>
          </p:cNvSpPr>
          <p:nvPr>
            <p:ph sz="half" idx="1"/>
          </p:nvPr>
        </p:nvSpPr>
        <p:spPr>
          <a:xfrm>
            <a:off x="468745" y="1452134"/>
            <a:ext cx="4038600" cy="443484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Stations are monitored throughout the areas at pollution sources, sources of freshwater (rivers and creeks), and on oyster bars</a:t>
            </a:r>
          </a:p>
          <a:p>
            <a:pPr eaLnBrk="1" hangingPunct="1">
              <a:spcBef>
                <a:spcPct val="0"/>
              </a:spcBef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samples are collected just below the surface</a:t>
            </a:r>
          </a:p>
          <a:p>
            <a:pPr eaLnBrk="1" hangingPunct="1">
              <a:spcBef>
                <a:spcPct val="0"/>
              </a:spcBef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samples are analyzed for Fecal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Coliform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Bacteria (indicator species)</a:t>
            </a:r>
          </a:p>
          <a:p>
            <a:pPr eaLnBrk="1" hangingPunct="1">
              <a:spcBef>
                <a:spcPct val="0"/>
              </a:spcBef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/>
          </a:p>
        </p:txBody>
      </p:sp>
      <p:pic>
        <p:nvPicPr>
          <p:cNvPr id="9220" name="Picture 3" descr="Powerpoint 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3075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45" y="2339578"/>
            <a:ext cx="4038600" cy="2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8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745" y="254794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monitor </a:t>
            </a:r>
            <a:b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quality?</a:t>
            </a:r>
          </a:p>
        </p:txBody>
      </p:sp>
      <p:sp>
        <p:nvSpPr>
          <p:cNvPr id="9219" name="Subtitle 2"/>
          <p:cNvSpPr>
            <a:spLocks noGrp="1"/>
          </p:cNvSpPr>
          <p:nvPr>
            <p:ph sz="half" idx="1"/>
          </p:nvPr>
        </p:nvSpPr>
        <p:spPr>
          <a:xfrm>
            <a:off x="468745" y="1196464"/>
            <a:ext cx="4038600" cy="443484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endParaRPr lang="en-US" sz="1500" dirty="0"/>
          </a:p>
          <a:p>
            <a:pPr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field parameters including salinity, temperature, D.O and pH</a:t>
            </a:r>
          </a:p>
          <a:p>
            <a:pPr>
              <a:spcBef>
                <a:spcPct val="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is scheduled to:</a:t>
            </a:r>
          </a:p>
          <a:p>
            <a:pPr lvl="1">
              <a:spcBef>
                <a:spcPct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Reopen areas and </a:t>
            </a:r>
          </a:p>
          <a:p>
            <a:pPr lvl="1">
              <a:spcBef>
                <a:spcPct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Sampling strategies  established in the NSSP model ordinance</a:t>
            </a:r>
          </a:p>
          <a:p>
            <a:pPr marL="393192" lvl="1" indent="0">
              <a:spcBef>
                <a:spcPct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 follows the Adverse pollution condition (APC) sampling strategy</a:t>
            </a:r>
          </a:p>
          <a:p>
            <a:pPr>
              <a:spcBef>
                <a:spcPct val="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>
              <a:spcBef>
                <a:spcPct val="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>
              <a:spcBef>
                <a:spcPct val="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/>
          </a:p>
        </p:txBody>
      </p:sp>
      <p:pic>
        <p:nvPicPr>
          <p:cNvPr id="9220" name="Picture 3" descr="Powerpoint 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3075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01963"/>
            <a:ext cx="4038600" cy="2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0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100" dirty="0"/>
              <a:t>Management plan of Duval County harvest area (pre-1994)</a:t>
            </a:r>
          </a:p>
        </p:txBody>
      </p:sp>
      <p:sp>
        <p:nvSpPr>
          <p:cNvPr id="9219" name="Subtitle 2"/>
          <p:cNvSpPr>
            <a:spLocks noGrp="1"/>
          </p:cNvSpPr>
          <p:nvPr>
            <p:ph idx="1"/>
          </p:nvPr>
        </p:nvSpPr>
        <p:spPr>
          <a:xfrm>
            <a:off x="457200" y="1313688"/>
            <a:ext cx="8229600" cy="438912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NOAA Jacksonville Beach Station</a:t>
            </a:r>
          </a:p>
          <a:p>
            <a:pPr lvl="1">
              <a:spcBef>
                <a:spcPct val="0"/>
              </a:spcBef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RF5 ≥ 0.99 inches</a:t>
            </a:r>
          </a:p>
          <a:p>
            <a:pPr lvl="1">
              <a:spcBef>
                <a:spcPct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USGS remote station at channel marker 67</a:t>
            </a:r>
          </a:p>
          <a:p>
            <a:pPr lvl="1">
              <a:spcBef>
                <a:spcPct val="0"/>
              </a:spcBef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RF5 ≥ 0.99 inches and/or Salinity ≤ 26.3 ppt</a:t>
            </a:r>
          </a:p>
          <a:p>
            <a:pPr marL="393192" lvl="1" indent="0">
              <a:spcBef>
                <a:spcPct val="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 – The remote station was damaged and area was administratively closed.</a:t>
            </a:r>
          </a:p>
          <a:p>
            <a:pPr eaLnBrk="1" hangingPunct="1">
              <a:spcBef>
                <a:spcPct val="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(1994) revealed that all stations within harvest area did not meet approved or conditionally approved classification. </a:t>
            </a:r>
          </a:p>
          <a:p>
            <a:pPr eaLnBrk="1" hangingPunct="1">
              <a:spcBef>
                <a:spcPct val="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area being reclassified to Prohibited January 1996.</a:t>
            </a:r>
          </a:p>
          <a:p>
            <a:pPr lvl="1">
              <a:spcBef>
                <a:spcPct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/>
          </a:p>
        </p:txBody>
      </p:sp>
      <p:pic>
        <p:nvPicPr>
          <p:cNvPr id="9220" name="Picture 3" descr="Powerpoint 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3075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7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2766291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Duval County harvest area (pre-1994)</a:t>
            </a:r>
          </a:p>
        </p:txBody>
      </p:sp>
      <p:sp>
        <p:nvSpPr>
          <p:cNvPr id="9219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US" sz="1500" dirty="0"/>
          </a:p>
          <a:p>
            <a:pPr eaLnBrk="1" hangingPunct="1">
              <a:spcBef>
                <a:spcPct val="0"/>
              </a:spcBef>
            </a:pPr>
            <a:endParaRPr lang="en-US" sz="14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/>
          </a:p>
        </p:txBody>
      </p:sp>
      <p:pic>
        <p:nvPicPr>
          <p:cNvPr id="9220" name="Picture 3" descr="Powerpoint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3075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30713"/>
              </p:ext>
            </p:extLst>
          </p:nvPr>
        </p:nvGraphicFramePr>
        <p:xfrm>
          <a:off x="4178756" y="0"/>
          <a:ext cx="4965244" cy="642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4" imgW="5829252" imgH="7543510" progId="Acrobat.Document.11">
                  <p:embed/>
                </p:oleObj>
              </mc:Choice>
              <mc:Fallback>
                <p:oleObj name="Acrobat Document" r:id="rId4" imgW="5829252" imgH="754351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8756" y="0"/>
                        <a:ext cx="4965244" cy="642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049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5773746"/>
            <a:ext cx="8229600" cy="12954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6867" name="Picture 3" descr="Powerpoint Foot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803115"/>
            <a:ext cx="8839200" cy="105488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0260"/>
            <a:ext cx="5893794" cy="33152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4895497"/>
            <a:ext cx="8686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the Division‘s website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http://www.freshfromflorida.com/Divisions-Offices/Aquaculture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3740249"/>
            <a:ext cx="8763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Additional Information Contact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Aquaculture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S Calhoun Street, Suite 217 Tallahassee, FL, 32399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850-617-7600 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579120"/>
            <a:ext cx="8229600" cy="8686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US" sz="1400" dirty="0"/>
          </a:p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Division’s program areas</a:t>
            </a:r>
          </a:p>
          <a:p>
            <a:pPr eaLnBrk="1" hangingPunct="1">
              <a:spcBef>
                <a:spcPct val="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to the National Shellfish Sanitation Program</a:t>
            </a:r>
          </a:p>
          <a:p>
            <a:pPr>
              <a:spcBef>
                <a:spcPct val="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Shellfish Classification Program Goals </a:t>
            </a:r>
          </a:p>
          <a:p>
            <a:pPr eaLnBrk="1" hangingPunct="1">
              <a:spcBef>
                <a:spcPct val="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reclassifying harvest areas and water quality monitoring</a:t>
            </a:r>
          </a:p>
          <a:p>
            <a:pPr eaLnBrk="1" hangingPunct="1">
              <a:spcBef>
                <a:spcPct val="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management and classification of Duval harvest area</a:t>
            </a:r>
          </a:p>
          <a:p>
            <a:pPr eaLnBrk="1" hangingPunct="1">
              <a:spcBef>
                <a:spcPct val="0"/>
              </a:spcBef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2200" dirty="0"/>
          </a:p>
          <a:p>
            <a:pPr eaLnBrk="1" hangingPunct="1">
              <a:spcBef>
                <a:spcPct val="0"/>
              </a:spcBef>
              <a:buNone/>
            </a:pPr>
            <a:endParaRPr lang="en-US" sz="1400" dirty="0"/>
          </a:p>
          <a:p>
            <a:pPr eaLnBrk="1" hangingPunct="1">
              <a:spcBef>
                <a:spcPct val="0"/>
              </a:spcBef>
              <a:buNone/>
            </a:pPr>
            <a:endParaRPr lang="en-US" sz="1400" dirty="0"/>
          </a:p>
          <a:p>
            <a:pPr eaLnBrk="1" hangingPunct="1">
              <a:spcBef>
                <a:spcPct val="0"/>
              </a:spcBef>
              <a:buNone/>
            </a:pPr>
            <a:endParaRPr lang="en-US" sz="1400" dirty="0"/>
          </a:p>
        </p:txBody>
      </p:sp>
      <p:pic>
        <p:nvPicPr>
          <p:cNvPr id="4100" name="Picture 3" descr="Powerpoint 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3075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do?</a:t>
            </a:r>
          </a:p>
        </p:txBody>
      </p:sp>
      <p:sp>
        <p:nvSpPr>
          <p:cNvPr id="7171" name="Subtitle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38912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Classify and Manage Shellfish Harvesting areas throughout the  state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 shellfish processing facilities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Administer Submerged Land Lease Program as staff to the Governor and Cabinet 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arenR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Administer the Aquaculture Certification and Best Management Practices for Aquaculture </a:t>
            </a:r>
          </a:p>
        </p:txBody>
      </p:sp>
      <p:pic>
        <p:nvPicPr>
          <p:cNvPr id="7172" name="Picture 3" descr="Powerpoint 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3075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Shellfish Sanitation Program</a:t>
            </a:r>
          </a:p>
        </p:txBody>
      </p:sp>
      <p:sp>
        <p:nvSpPr>
          <p:cNvPr id="5123" name="Subtitle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71272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federal/state cooperative program collaborating with the Food and Drug Administration (FDA) and the Interstate Shellfish Sanitation Program (ISSC) for the sanitary control of shellfish produced and sold for human consumption</a:t>
            </a:r>
          </a:p>
          <a:p>
            <a:pPr eaLnBrk="1" hangingPunct="1">
              <a:spcBef>
                <a:spcPct val="0"/>
              </a:spcBef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NSSP Model ordinance drives policy and decision making at the state level</a:t>
            </a:r>
          </a:p>
          <a:p>
            <a:pPr lvl="1" eaLnBrk="1" hangingPunct="1">
              <a:spcBef>
                <a:spcPct val="0"/>
              </a:spcBef>
              <a:buClr>
                <a:schemeClr val="bg2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is to promote and improve sanitation of shellfish moving in interstate commerce through federal/state cooperation and uniformity of State Shellfish Programs</a:t>
            </a:r>
          </a:p>
          <a:p>
            <a:pPr lvl="1" eaLnBrk="1" hangingPunct="1">
              <a:spcBef>
                <a:spcPct val="0"/>
              </a:spcBef>
              <a:buClr>
                <a:schemeClr val="bg2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include: program guidelines, state growing area classification and dealer certification programs, and FDA evaluation of State Program elements</a:t>
            </a:r>
          </a:p>
          <a:p>
            <a:pPr eaLnBrk="1" hangingPunct="1">
              <a:spcBef>
                <a:spcPct val="0"/>
              </a:spcBef>
            </a:pPr>
            <a:endParaRPr lang="en-US" sz="2800" dirty="0"/>
          </a:p>
          <a:p>
            <a:pPr eaLnBrk="1" hangingPunct="1">
              <a:spcBef>
                <a:spcPct val="0"/>
              </a:spcBef>
            </a:pPr>
            <a:endParaRPr lang="en-US" sz="1800" dirty="0"/>
          </a:p>
        </p:txBody>
      </p:sp>
      <p:pic>
        <p:nvPicPr>
          <p:cNvPr id="5124" name="Picture 3" descr="Powerpoint 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3075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Florida’s Shellfish Harvesting Areas</a:t>
            </a:r>
          </a:p>
        </p:txBody>
      </p:sp>
      <p:pic>
        <p:nvPicPr>
          <p:cNvPr id="614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211263"/>
            <a:ext cx="5410200" cy="5087937"/>
          </a:xfrm>
          <a:noFill/>
        </p:spPr>
      </p:pic>
      <p:pic>
        <p:nvPicPr>
          <p:cNvPr id="6147" name="Picture 3" descr="Powerpoint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3075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9916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Shellfish Harvesting Area</a:t>
            </a:r>
            <a:b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 Program (SHAC)</a:t>
            </a:r>
          </a:p>
        </p:txBody>
      </p:sp>
      <p:sp>
        <p:nvSpPr>
          <p:cNvPr id="8195" name="Subtitle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38912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decision are based solely on Public Health Protection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the active management of SHAs and the collection of water and meat samples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is to provide maximum utilization of shellfish resources and to reduce the risk of shellfish-borne illness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samples must be analyzed by an FDA approved lab – The lab is located at the FDACS Shellfish Center located in Apalachicola,        Florida</a:t>
            </a:r>
          </a:p>
          <a:p>
            <a:pPr eaLnBrk="1" hangingPunct="1">
              <a:spcBef>
                <a:spcPct val="0"/>
              </a:spcBef>
            </a:pPr>
            <a:endParaRPr lang="en-US" sz="1400" dirty="0"/>
          </a:p>
          <a:p>
            <a:pPr eaLnBrk="1" hangingPunct="1">
              <a:spcBef>
                <a:spcPct val="0"/>
              </a:spcBef>
              <a:buFont typeface="Arial" charset="0"/>
              <a:buAutoNum type="arabicParenR"/>
            </a:pPr>
            <a:endParaRPr lang="en-US" sz="18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sz="1800" dirty="0"/>
          </a:p>
        </p:txBody>
      </p:sp>
      <p:pic>
        <p:nvPicPr>
          <p:cNvPr id="8196" name="Picture 3" descr="Powerpoint 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3075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Classifying a</a:t>
            </a:r>
            <a:b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Shellfish Harvest Area</a:t>
            </a:r>
          </a:p>
        </p:txBody>
      </p:sp>
      <p:sp>
        <p:nvSpPr>
          <p:cNvPr id="9219" name="Subtitle 2"/>
          <p:cNvSpPr>
            <a:spLocks noGrp="1"/>
          </p:cNvSpPr>
          <p:nvPr>
            <p:ph sz="half" idx="1"/>
          </p:nvPr>
        </p:nvSpPr>
        <p:spPr>
          <a:xfrm>
            <a:off x="381000" y="1290782"/>
            <a:ext cx="4038600" cy="443484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a shoreline survey of area</a:t>
            </a:r>
          </a:p>
          <a:p>
            <a:pPr lvl="1">
              <a:spcBef>
                <a:spcPct val="0"/>
              </a:spcBef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Identifies point and non-point sources of pollution throughout harvest area</a:t>
            </a:r>
          </a:p>
          <a:p>
            <a:pPr eaLnBrk="1" hangingPunct="1">
              <a:spcBef>
                <a:spcPct val="0"/>
              </a:spcBef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water quality monitoring stations</a:t>
            </a:r>
          </a:p>
          <a:p>
            <a:pPr eaLnBrk="1" hangingPunct="1">
              <a:spcBef>
                <a:spcPct val="0"/>
              </a:spcBef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an N of 30 sample dates</a:t>
            </a:r>
          </a:p>
          <a:p>
            <a:pPr eaLnBrk="1" hangingPunct="1">
              <a:spcBef>
                <a:spcPct val="0"/>
              </a:spcBef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hydrological data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Rainfall, River Stage/Discharge and) </a:t>
            </a:r>
          </a:p>
          <a:p>
            <a:pPr eaLnBrk="1" hangingPunct="1">
              <a:spcBef>
                <a:spcPct val="0"/>
              </a:spcBef>
            </a:pPr>
            <a:endParaRPr lang="en-US" sz="2200" dirty="0"/>
          </a:p>
          <a:p>
            <a:pPr eaLnBrk="1" hangingPunct="1">
              <a:spcBef>
                <a:spcPct val="0"/>
              </a:spcBef>
            </a:pPr>
            <a:endParaRPr lang="en-US" sz="14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/>
          </a:p>
        </p:txBody>
      </p:sp>
      <p:pic>
        <p:nvPicPr>
          <p:cNvPr id="9220" name="Picture 3" descr="Powerpoint 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3075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6962"/>
            <a:ext cx="3759200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088"/>
          </a:xfrm>
        </p:spPr>
        <p:txBody>
          <a:bodyPr>
            <a:noAutofit/>
          </a:bodyPr>
          <a:lstStyle/>
          <a:p>
            <a:pPr algn="ctr"/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(re)Classifying</a:t>
            </a:r>
            <a:b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Shellfish Harvest Areas</a:t>
            </a:r>
            <a:endParaRPr lang="en-US" sz="4100" dirty="0"/>
          </a:p>
        </p:txBody>
      </p:sp>
      <p:sp>
        <p:nvSpPr>
          <p:cNvPr id="9219" name="Subtitle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using SAS software to determine correlation between hydrological data (Rainfall, River stage or discharge) and fecal coliform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area survey with, sanitary survey summary, data analysis classification boundaries and management plans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1500" dirty="0"/>
          </a:p>
          <a:p>
            <a:pPr eaLnBrk="1" hangingPunct="1">
              <a:spcBef>
                <a:spcPct val="0"/>
              </a:spcBef>
            </a:pPr>
            <a:endParaRPr lang="en-US" sz="2200" dirty="0"/>
          </a:p>
          <a:p>
            <a:pPr eaLnBrk="1" hangingPunct="1">
              <a:spcBef>
                <a:spcPct val="0"/>
              </a:spcBef>
            </a:pPr>
            <a:endParaRPr lang="en-US" sz="14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/>
          </a:p>
        </p:txBody>
      </p:sp>
      <p:pic>
        <p:nvPicPr>
          <p:cNvPr id="9220" name="Picture 3" descr="Powerpoint 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3075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51" y="3667760"/>
            <a:ext cx="430784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9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4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Classifications</a:t>
            </a:r>
          </a:p>
        </p:txBody>
      </p:sp>
      <p:sp>
        <p:nvSpPr>
          <p:cNvPr id="9219" name="Subtitle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always open to harvest except under emergency conditions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Tropical Storms, Hurricanes, Sewage Spills, and Marine Biotoxins).</a:t>
            </a:r>
          </a:p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Conditionally Approved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meets approved status except under conditions outlined in the management plan.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Rain events, elevated river levels, marine biotoxins). Has intermittent microbiological pollution.</a:t>
            </a:r>
          </a:p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Prohibited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does not meet water quality standards for harvesting. </a:t>
            </a:r>
          </a:p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Unclassified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No sanitary survey exists. Harvesting prohibited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1500" dirty="0"/>
          </a:p>
          <a:p>
            <a:pPr eaLnBrk="1" hangingPunct="1">
              <a:spcBef>
                <a:spcPct val="0"/>
              </a:spcBef>
            </a:pPr>
            <a:endParaRPr lang="en-US" sz="2200" dirty="0"/>
          </a:p>
          <a:p>
            <a:pPr eaLnBrk="1" hangingPunct="1">
              <a:spcBef>
                <a:spcPct val="0"/>
              </a:spcBef>
            </a:pPr>
            <a:endParaRPr lang="en-US" sz="14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dirty="0"/>
          </a:p>
        </p:txBody>
      </p:sp>
      <p:pic>
        <p:nvPicPr>
          <p:cNvPr id="9220" name="Picture 3" descr="Powerpoint 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3075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900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818</TotalTime>
  <Words>631</Words>
  <Application>Microsoft Office PowerPoint</Application>
  <PresentationFormat>On-screen Show (4:3)</PresentationFormat>
  <Paragraphs>116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Flow</vt:lpstr>
      <vt:lpstr>Acrobat Document</vt:lpstr>
      <vt:lpstr>Division of Aquaculture</vt:lpstr>
      <vt:lpstr>Outline</vt:lpstr>
      <vt:lpstr>What do we do?</vt:lpstr>
      <vt:lpstr>National Shellfish Sanitation Program</vt:lpstr>
      <vt:lpstr>Florida’s Shellfish Harvesting Areas</vt:lpstr>
      <vt:lpstr>Shellfish Harvesting Area  Classification Program (SHAC)</vt:lpstr>
      <vt:lpstr>Process of Classifying a Shellfish Harvest Area</vt:lpstr>
      <vt:lpstr>Process of (re)Classifying Shellfish Harvest Areas</vt:lpstr>
      <vt:lpstr>Classifications</vt:lpstr>
      <vt:lpstr>How do we monitor  water quality?</vt:lpstr>
      <vt:lpstr>How do we monitor  water quality?</vt:lpstr>
      <vt:lpstr>Management plan of Duval County harvest area (pre-1994)</vt:lpstr>
      <vt:lpstr>Classification of Duval County harvest area (pre-1994)</vt:lpstr>
      <vt:lpstr>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Norgren, Kim</dc:creator>
  <cp:lastModifiedBy>Administrator2</cp:lastModifiedBy>
  <cp:revision>65</cp:revision>
  <dcterms:created xsi:type="dcterms:W3CDTF">2016-06-09T16:53:37Z</dcterms:created>
  <dcterms:modified xsi:type="dcterms:W3CDTF">2017-10-12T12:06:44Z</dcterms:modified>
</cp:coreProperties>
</file>